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506" r:id="rId2"/>
    <p:sldId id="560" r:id="rId3"/>
    <p:sldId id="563" r:id="rId4"/>
    <p:sldId id="556" r:id="rId5"/>
    <p:sldId id="527" r:id="rId6"/>
    <p:sldId id="512" r:id="rId7"/>
    <p:sldId id="520" r:id="rId8"/>
    <p:sldId id="513" r:id="rId9"/>
    <p:sldId id="531" r:id="rId10"/>
    <p:sldId id="539" r:id="rId11"/>
    <p:sldId id="540" r:id="rId12"/>
    <p:sldId id="528" r:id="rId13"/>
    <p:sldId id="529" r:id="rId14"/>
    <p:sldId id="541" r:id="rId15"/>
    <p:sldId id="546" r:id="rId16"/>
    <p:sldId id="525" r:id="rId17"/>
    <p:sldId id="542" r:id="rId18"/>
    <p:sldId id="536" r:id="rId19"/>
    <p:sldId id="551" r:id="rId20"/>
    <p:sldId id="564" r:id="rId21"/>
    <p:sldId id="548" r:id="rId22"/>
    <p:sldId id="552" r:id="rId23"/>
    <p:sldId id="554" r:id="rId24"/>
    <p:sldId id="561" r:id="rId2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Myriad Pro" charset="0"/>
        <a:ea typeface="ＭＳ Ｐゴシック" charset="-128"/>
        <a:cs typeface="ＭＳ Ｐゴシック" charset="-128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ri Fialko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464" autoAdjust="0"/>
  </p:normalViewPr>
  <p:slideViewPr>
    <p:cSldViewPr>
      <p:cViewPr>
        <p:scale>
          <a:sx n="85" d="100"/>
          <a:sy n="85" d="100"/>
        </p:scale>
        <p:origin x="-992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fld id="{02F08DA3-1D89-5C4F-8097-7D0BB6072E1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785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ＭＳ Ｐゴシック" pitchFamily="2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ＭＳ Ｐゴシック" pitchFamily="28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ＭＳ Ｐゴシック" pitchFamily="28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ＭＳ Ｐゴシック" pitchFamily="28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28" charset="-128"/>
        <a:cs typeface="ＭＳ Ｐゴシック" pitchFamily="28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9FDBD5-7315-8842-99CB-06771282FBD8}" type="slidenum">
              <a:rPr lang="en-US">
                <a:ea typeface="ＭＳ Ｐゴシック" charset="-128"/>
                <a:cs typeface="ＭＳ Ｐゴシック" charset="-128"/>
              </a:rPr>
              <a:pPr/>
              <a:t>1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10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11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12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13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14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15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16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17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18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19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20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21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22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23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24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3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4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5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6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7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8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ABF57C-8470-8644-BEAA-F2F051BDB2BB}" type="slidenum">
              <a:rPr lang="en-US">
                <a:ea typeface="ＭＳ Ｐゴシック" charset="-128"/>
                <a:cs typeface="ＭＳ Ｐゴシック" charset="-128"/>
              </a:rPr>
              <a:pPr/>
              <a:t>9</a:t>
            </a:fld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6A44C-78CF-3B42-9C46-EEA2171D53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AD08B-1CA9-AF4C-B415-0AA4171780D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123580-9F74-0548-AA16-071199668E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B0A2E3-4A36-9748-8047-E0E47D046C3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727B8-BF73-F54E-B3B3-2ECB79A1898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8A0876-0358-2246-9A5F-FEACDCE9103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CCA292-53FB-4D46-814C-373D6B50A8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5E056-C6E5-2440-9A17-68EFA391DC9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83D4DF-0F0E-7E43-8D1F-1F8C4509C55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E38DFB-9DBF-DA4A-BB25-5F61388BCE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E6508-7077-F549-B5DF-89CA276F15F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ＭＳ Ｐゴシック" pitchFamily="28" charset="-128"/>
                <a:cs typeface="ＭＳ Ｐゴシック" pitchFamily="28" charset="-128"/>
              </a:defRPr>
            </a:lvl1pPr>
          </a:lstStyle>
          <a:p>
            <a:pPr>
              <a:defRPr/>
            </a:pPr>
            <a:fld id="{668AE752-4428-BD4A-8DED-F7A4704ED7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28" charset="-128"/>
          <a:cs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76200"/>
            <a:ext cx="7848600" cy="12192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b="1" dirty="0"/>
              <a:t>Seismic wavefield simulations </a:t>
            </a:r>
            <a:r>
              <a:rPr lang="en-US" sz="2400" b="1" dirty="0" smtClean="0"/>
              <a:t>of earthquakes </a:t>
            </a:r>
            <a:br>
              <a:rPr lang="en-US" sz="2400" b="1" dirty="0" smtClean="0"/>
            </a:br>
            <a:r>
              <a:rPr lang="en-US" sz="2400" b="1" dirty="0" smtClean="0"/>
              <a:t>in North </a:t>
            </a:r>
            <a:r>
              <a:rPr lang="en-US" sz="2400" b="1" dirty="0"/>
              <a:t>Island of New </a:t>
            </a:r>
            <a:r>
              <a:rPr lang="en-US" sz="2400" b="1" dirty="0" smtClean="0"/>
              <a:t>Zealand</a:t>
            </a:r>
            <a:endParaRPr lang="en-US" sz="2400" b="1" dirty="0" smtClean="0">
              <a:latin typeface="Myriad Pro"/>
              <a:cs typeface="Myriad Pro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5257800"/>
            <a:ext cx="6400800" cy="1524000"/>
          </a:xfrm>
        </p:spPr>
        <p:txBody>
          <a:bodyPr/>
          <a:lstStyle/>
          <a:p>
            <a:pPr eaLnBrk="1" hangingPunct="1">
              <a:spcBef>
                <a:spcPts val="500"/>
              </a:spcBef>
            </a:pPr>
            <a:r>
              <a:rPr lang="en-US" sz="2000" dirty="0" smtClean="0">
                <a:latin typeface="Myriad Pro" charset="0"/>
              </a:rPr>
              <a:t>Yoshihiro Kaneko, GNS Science</a:t>
            </a:r>
          </a:p>
          <a:p>
            <a:pPr eaLnBrk="1" hangingPunct="1">
              <a:spcBef>
                <a:spcPts val="500"/>
              </a:spcBef>
            </a:pPr>
            <a:r>
              <a:rPr lang="en-US" sz="2000" dirty="0" smtClean="0">
                <a:latin typeface="Myriad Pro" charset="0"/>
              </a:rPr>
              <a:t>Collaborators:</a:t>
            </a:r>
          </a:p>
          <a:p>
            <a:pPr eaLnBrk="1" hangingPunct="1">
              <a:spcBef>
                <a:spcPts val="500"/>
              </a:spcBef>
            </a:pPr>
            <a:r>
              <a:rPr lang="en-US" sz="2000" dirty="0" smtClean="0">
                <a:latin typeface="Myriad Pro" charset="0"/>
              </a:rPr>
              <a:t>Carl Tape, U. of Alaska – Fairbanks</a:t>
            </a:r>
          </a:p>
          <a:p>
            <a:pPr eaLnBrk="1" hangingPunct="1">
              <a:spcBef>
                <a:spcPts val="500"/>
              </a:spcBef>
            </a:pPr>
            <a:r>
              <a:rPr lang="en-US" sz="2000" dirty="0" smtClean="0">
                <a:latin typeface="Myriad Pro" charset="0"/>
              </a:rPr>
              <a:t>John Ristau, GNS Science</a:t>
            </a:r>
          </a:p>
        </p:txBody>
      </p:sp>
      <p:pic>
        <p:nvPicPr>
          <p:cNvPr id="2" name="Picture 1" descr="paraview_movie.00009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68" y="1219200"/>
            <a:ext cx="57634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4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mp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5" y="1295400"/>
            <a:ext cx="5268155" cy="449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8077200" y="2133600"/>
            <a:ext cx="457200" cy="5334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791200" y="3962400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Complexity in data </a:t>
            </a:r>
            <a:r>
              <a:rPr lang="en-US" sz="1600" kern="0" dirty="0" smtClean="0">
                <a:solidFill>
                  <a:schemeClr val="tx2"/>
                </a:solidFill>
              </a:rPr>
              <a:t>is not </a:t>
            </a:r>
            <a:r>
              <a:rPr lang="en-US" sz="1600" kern="0" dirty="0">
                <a:solidFill>
                  <a:schemeClr val="tx2"/>
                </a:solidFill>
              </a:rPr>
              <a:t>captured by the 3D model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1D synthetics do not fit data </a:t>
            </a:r>
            <a:r>
              <a:rPr lang="en-US" sz="1600" kern="0" dirty="0" smtClean="0">
                <a:solidFill>
                  <a:schemeClr val="tx2"/>
                </a:solidFill>
              </a:rPr>
              <a:t>well</a:t>
            </a:r>
            <a:endParaRPr lang="en-US" sz="1600" kern="0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 bwMode="auto">
          <a:xfrm flipH="1" flipV="1">
            <a:off x="4572000" y="2286000"/>
            <a:ext cx="1219200" cy="2707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9" idx="1"/>
          </p:cNvCxnSpPr>
          <p:nvPr/>
        </p:nvCxnSpPr>
        <p:spPr bwMode="auto">
          <a:xfrm flipH="1" flipV="1">
            <a:off x="4572000" y="3810000"/>
            <a:ext cx="1219200" cy="1183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152400" y="1066800"/>
            <a:ext cx="2819400" cy="487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415" y="2057400"/>
            <a:ext cx="2583985" cy="3276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200" y="1455003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1D model of North Island (Ristau, 2008)</a:t>
            </a:r>
            <a:endParaRPr lang="en-US" sz="1600" kern="0" dirty="0">
              <a:solidFill>
                <a:schemeClr val="tx2"/>
              </a:solidFill>
            </a:endParaRPr>
          </a:p>
          <a:p>
            <a:endParaRPr lang="en-US" sz="1600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97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mp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5" y="1295400"/>
            <a:ext cx="5268155" cy="449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8077200" y="2133600"/>
            <a:ext cx="457200" cy="5334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791200" y="3962400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Complexity in </a:t>
            </a:r>
            <a:r>
              <a:rPr lang="en-US" sz="1600" kern="0">
                <a:solidFill>
                  <a:schemeClr val="tx2"/>
                </a:solidFill>
              </a:rPr>
              <a:t>data </a:t>
            </a:r>
            <a:r>
              <a:rPr lang="en-US" sz="1600" kern="0" smtClean="0">
                <a:solidFill>
                  <a:schemeClr val="tx2"/>
                </a:solidFill>
              </a:rPr>
              <a:t>is not </a:t>
            </a:r>
            <a:r>
              <a:rPr lang="en-US" sz="1600" kern="0" dirty="0">
                <a:solidFill>
                  <a:schemeClr val="tx2"/>
                </a:solidFill>
              </a:rPr>
              <a:t>captured by the 3D model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1D synthetics do not fit data </a:t>
            </a:r>
            <a:r>
              <a:rPr lang="en-US" sz="1600" kern="0" dirty="0" smtClean="0">
                <a:solidFill>
                  <a:schemeClr val="tx2"/>
                </a:solidFill>
              </a:rPr>
              <a:t>well</a:t>
            </a:r>
            <a:endParaRPr lang="en-US" sz="1600" kern="0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 bwMode="auto">
          <a:xfrm flipH="1" flipV="1">
            <a:off x="4572000" y="2286000"/>
            <a:ext cx="1219200" cy="2707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9" idx="1"/>
          </p:cNvCxnSpPr>
          <p:nvPr/>
        </p:nvCxnSpPr>
        <p:spPr bwMode="auto">
          <a:xfrm flipH="1" flipV="1">
            <a:off x="4572000" y="3810000"/>
            <a:ext cx="1219200" cy="1183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6288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H="1" flipV="1">
            <a:off x="7620000" y="1752600"/>
            <a:ext cx="457200" cy="9144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791200" y="39624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</p:txBody>
      </p:sp>
      <p:pic>
        <p:nvPicPr>
          <p:cNvPr id="3" name="Picture 2" descr="temp2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526815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0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H="1">
            <a:off x="6477000" y="2667000"/>
            <a:ext cx="1524000" cy="3810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 descr="temp3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5357446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3962400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>
              <a:solidFill>
                <a:schemeClr val="tx2"/>
              </a:solidFill>
            </a:endParaRPr>
          </a:p>
          <a:p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3D model appears to </a:t>
            </a:r>
            <a:r>
              <a:rPr lang="en-US" sz="1600" dirty="0" smtClean="0"/>
              <a:t>be </a:t>
            </a:r>
            <a:r>
              <a:rPr lang="en-US" sz="1600" dirty="0"/>
              <a:t>faster than the real structure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838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flipH="1">
            <a:off x="7315200" y="2667000"/>
            <a:ext cx="762000" cy="6858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791200" y="3962400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>
              <a:solidFill>
                <a:schemeClr val="tx2"/>
              </a:solidFill>
            </a:endParaRPr>
          </a:p>
          <a:p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3D model appears to </a:t>
            </a:r>
            <a:r>
              <a:rPr lang="en-US" sz="1600" dirty="0" smtClean="0"/>
              <a:t>be </a:t>
            </a:r>
            <a:r>
              <a:rPr lang="en-US" sz="1600" dirty="0"/>
              <a:t>faster than the real structure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</p:txBody>
      </p:sp>
      <p:pic>
        <p:nvPicPr>
          <p:cNvPr id="10" name="Picture 9" descr="temp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9" y="1333500"/>
            <a:ext cx="5312801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49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pic>
        <p:nvPicPr>
          <p:cNvPr id="10" name="Picture 9" descr="temp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99" y="1333500"/>
            <a:ext cx="5312801" cy="45339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2971800" y="1066800"/>
            <a:ext cx="2590800" cy="50292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2" name="Straight Connector 11"/>
          <p:cNvCxnSpPr/>
          <p:nvPr/>
        </p:nvCxnSpPr>
        <p:spPr bwMode="auto">
          <a:xfrm flipH="1">
            <a:off x="7315200" y="2667000"/>
            <a:ext cx="762000" cy="6858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791200" y="3962400"/>
            <a:ext cx="3352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>
              <a:solidFill>
                <a:schemeClr val="tx2"/>
              </a:solidFill>
            </a:endParaRPr>
          </a:p>
          <a:p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3D model appears to </a:t>
            </a:r>
            <a:r>
              <a:rPr lang="en-US" sz="1600" dirty="0" smtClean="0"/>
              <a:t>be </a:t>
            </a:r>
            <a:r>
              <a:rPr lang="en-US" sz="1600" dirty="0"/>
              <a:t>faster than the real structure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16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Higher frequency waves are more difficult to be modeled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6" name="Picture 5" descr="temp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39800"/>
            <a:ext cx="8576129" cy="5156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3200400" y="762000"/>
            <a:ext cx="2819400" cy="5486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096000" y="838200"/>
            <a:ext cx="2895600" cy="5410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0580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Higher frequency waves are more difficult to be modeled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6" name="Picture 5" descr="temp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39800"/>
            <a:ext cx="8576129" cy="5156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3200400" y="762000"/>
            <a:ext cx="2819400" cy="548640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5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35" y="1447799"/>
            <a:ext cx="3261865" cy="1905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47800"/>
            <a:ext cx="3271455" cy="1905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Quantitative validation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632200"/>
            <a:ext cx="2934887" cy="261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311" y="3621573"/>
            <a:ext cx="2848489" cy="2601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4271" y="3632200"/>
            <a:ext cx="2761129" cy="25286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71600" y="8382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Measure travel-time phase delay and cross-correlation coefficient (CC)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13716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high CC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740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low CC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152400" y="3505200"/>
            <a:ext cx="87630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7630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35" y="1447799"/>
            <a:ext cx="3261865" cy="1905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47800"/>
            <a:ext cx="3271455" cy="1905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Quantitative validation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8382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Measure travel-time phase delay and cross-correlation coefficient (CC)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13716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high CC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740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low CC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6367046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CC are larger for the 3D model</a:t>
            </a:r>
            <a:r>
              <a:rPr lang="en-US" sz="1600" kern="0" dirty="0">
                <a:solidFill>
                  <a:schemeClr val="tx2"/>
                </a:solidFill>
              </a:rPr>
              <a:t> </a:t>
            </a:r>
            <a:r>
              <a:rPr lang="en-US" sz="1600" kern="0" dirty="0" smtClean="0">
                <a:solidFill>
                  <a:schemeClr val="tx2"/>
                </a:solidFill>
              </a:rPr>
              <a:t>                          CC are smaller for high-frequency waves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17" y="3650046"/>
            <a:ext cx="2977283" cy="2608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021" y="3663800"/>
            <a:ext cx="2947979" cy="266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925" y="3663800"/>
            <a:ext cx="2918675" cy="2660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3124200" y="6324600"/>
            <a:ext cx="5943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048000" y="3505200"/>
            <a:ext cx="5867400" cy="2895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11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Motivation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62000" y="5461337"/>
            <a:ext cx="7772400" cy="10156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/>
              <a:t>Validate the 3D velocity model of North Island; </a:t>
            </a:r>
            <a:r>
              <a:rPr lang="en-US" sz="2000" dirty="0"/>
              <a:t>perform full wavefield simulations of earthquakes (4.0&lt;M&lt;5.5</a:t>
            </a:r>
            <a:r>
              <a:rPr lang="en-US" sz="2000" dirty="0" smtClean="0"/>
              <a:t>) using SPECFEM3D and quantify travel-time misfits between data and synthetics</a:t>
            </a:r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62000" y="472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Objective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3000"/>
            <a:ext cx="4683933" cy="2590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0" y="37338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(Graves </a:t>
            </a:r>
            <a:r>
              <a:rPr lang="en-US" sz="1600" dirty="0"/>
              <a:t>et al., </a:t>
            </a:r>
            <a:r>
              <a:rPr lang="en-US" sz="1600" dirty="0" smtClean="0"/>
              <a:t>2010)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600200" y="1447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GMPE</a:t>
            </a:r>
            <a:endParaRPr lang="en-US" sz="14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4648200" y="990600"/>
            <a:ext cx="4419600" cy="373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Deterministic simulations of seismic wave propagation is a promising approach for </a:t>
            </a:r>
            <a:r>
              <a:rPr lang="en-US" sz="1800" dirty="0"/>
              <a:t>p</a:t>
            </a:r>
            <a:r>
              <a:rPr lang="en-US" sz="1800" dirty="0" smtClean="0"/>
              <a:t>robabilistic </a:t>
            </a:r>
            <a:r>
              <a:rPr lang="en-US" sz="1800" dirty="0"/>
              <a:t>seismic hazard </a:t>
            </a:r>
            <a:r>
              <a:rPr lang="en-US" sz="1800" dirty="0" smtClean="0"/>
              <a:t>analysis (PSHA)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Scenario earthquake modeling provides insights into source parameters controlling strong ground motion (e.g., in preparation for a potential M9 Hikurangi earthquake)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Ground motion = source + path (+ site)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An accurate and high-resolution velocity model is essential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endParaRPr lang="en-US" sz="2200" dirty="0" smtClean="0"/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endParaRPr lang="en-US" sz="2000" dirty="0" smtClean="0"/>
          </a:p>
        </p:txBody>
      </p:sp>
      <p:sp>
        <p:nvSpPr>
          <p:cNvPr id="15" name="Rectangle 14"/>
          <p:cNvSpPr/>
          <p:nvPr/>
        </p:nvSpPr>
        <p:spPr bwMode="auto">
          <a:xfrm>
            <a:off x="152400" y="4800600"/>
            <a:ext cx="8988612" cy="1752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2971800" y="2590800"/>
            <a:ext cx="4572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514600" y="320040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LA basin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9418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335" y="1447799"/>
            <a:ext cx="3261865" cy="19050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447800"/>
            <a:ext cx="3271455" cy="190500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Quantitative validation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71600" y="8382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Measure travel-time phase delay and cross-correlation coefficient (CC)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24000" y="13716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high CC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38800" y="1374072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kern="0" dirty="0" smtClean="0">
                <a:solidFill>
                  <a:schemeClr val="tx2"/>
                </a:solidFill>
              </a:rPr>
              <a:t>Example: low CC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1000" y="6367046"/>
            <a:ext cx="861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CC are larger for the 3D model</a:t>
            </a:r>
            <a:r>
              <a:rPr lang="en-US" sz="1600" kern="0" dirty="0">
                <a:solidFill>
                  <a:schemeClr val="tx2"/>
                </a:solidFill>
              </a:rPr>
              <a:t> </a:t>
            </a:r>
            <a:r>
              <a:rPr lang="en-US" sz="1600" kern="0" dirty="0" smtClean="0">
                <a:solidFill>
                  <a:schemeClr val="tx2"/>
                </a:solidFill>
              </a:rPr>
              <a:t>                          CC are smaller for high-frequency waves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17" y="3650046"/>
            <a:ext cx="2977283" cy="26080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8021" y="3663800"/>
            <a:ext cx="2947979" cy="2660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925" y="3663800"/>
            <a:ext cx="2918675" cy="26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63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Quantitative validation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467761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A positive (linear) trend between phase delay and epicentral distance is observed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>
                <a:solidFill>
                  <a:schemeClr val="tx2"/>
                </a:solidFill>
              </a:rPr>
              <a:t>P</a:t>
            </a:r>
            <a:r>
              <a:rPr lang="en-US" sz="1600" kern="0" dirty="0" smtClean="0">
                <a:solidFill>
                  <a:schemeClr val="tx2"/>
                </a:solidFill>
              </a:rPr>
              <a:t>ositive trend is systematically observed for all three period bands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These results suggest that the actual velocity structure is slower (&gt;15%) than the current 3D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990600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Plotting only CC &gt; 0.7 (i.e., synthetics and data are similar)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9" y="1363754"/>
            <a:ext cx="3048321" cy="2712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355783"/>
            <a:ext cx="3030356" cy="2677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34" y="1295400"/>
            <a:ext cx="3024366" cy="2730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3124200" y="1371600"/>
            <a:ext cx="6019800" cy="2971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1000" y="4876800"/>
            <a:ext cx="8382000" cy="1219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75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57200" y="76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Quantitative validation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467761"/>
            <a:ext cx="8610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A positive (linear) trend between phase delay and epicentral distance is observed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>
                <a:solidFill>
                  <a:schemeClr val="tx2"/>
                </a:solidFill>
              </a:rPr>
              <a:t>P</a:t>
            </a:r>
            <a:r>
              <a:rPr lang="en-US" sz="1600" kern="0" dirty="0" smtClean="0">
                <a:solidFill>
                  <a:schemeClr val="tx2"/>
                </a:solidFill>
              </a:rPr>
              <a:t>ositive trend is systematically observed for all three period bands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These results suggest that the actual velocity structure is slower (&gt;15%) </a:t>
            </a:r>
            <a:r>
              <a:rPr lang="en-US" sz="1600" kern="0" dirty="0" smtClean="0">
                <a:solidFill>
                  <a:schemeClr val="tx2"/>
                </a:solidFill>
              </a:rPr>
              <a:t>than the 3D </a:t>
            </a:r>
            <a:r>
              <a:rPr lang="en-US" sz="1600" kern="0" dirty="0" smtClean="0">
                <a:solidFill>
                  <a:schemeClr val="tx2"/>
                </a:solidFill>
              </a:rPr>
              <a:t>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79" y="1363754"/>
            <a:ext cx="3048321" cy="2712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1355783"/>
            <a:ext cx="3030356" cy="26770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34" y="1295400"/>
            <a:ext cx="3024366" cy="2730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0" y="990600"/>
            <a:ext cx="579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Plotting only CC &gt; 0.7 (i.e., synthetics and data are similar)  </a:t>
            </a:r>
          </a:p>
        </p:txBody>
      </p:sp>
    </p:spTree>
    <p:extLst>
      <p:ext uri="{BB962C8B-B14F-4D97-AF65-F5344CB8AC3E}">
        <p14:creationId xmlns:p14="http://schemas.microsoft.com/office/powerpoint/2010/main" val="107406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Conclusions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11621" name="Rectangle 5"/>
          <p:cNvSpPr txBox="1">
            <a:spLocks noChangeArrowheads="1"/>
          </p:cNvSpPr>
          <p:nvPr/>
        </p:nvSpPr>
        <p:spPr bwMode="auto">
          <a:xfrm>
            <a:off x="685800" y="762000"/>
            <a:ext cx="7848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We have simulated seismic wave propagation within the latest 3D velocity model of North Island and assessed the accuracy of the model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Compared to the 1D model, the 3D model fits observed waveforms better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Yet, the 3D model appears to be systematically faster than the real structure</a:t>
            </a:r>
          </a:p>
          <a:p>
            <a:pPr eaLnBrk="1" hangingPunct="1">
              <a:spcBef>
                <a:spcPts val="1680"/>
              </a:spcBef>
            </a:pPr>
            <a:endParaRPr lang="en-US" sz="2000" dirty="0" smtClean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343400" y="3810000"/>
            <a:ext cx="472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ts val="1680"/>
              </a:spcBef>
            </a:pPr>
            <a:r>
              <a:rPr lang="en-US" sz="2200" dirty="0" smtClean="0"/>
              <a:t>Future work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Include a latest 3D attenuation model and compare waveform amplitudes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Improve the 3D velocity model by performing full-waveform inversion (Tape et al., 2009; 2010)</a:t>
            </a:r>
          </a:p>
          <a:p>
            <a:pPr eaLnBrk="1" hangingPunct="1">
              <a:spcBef>
                <a:spcPts val="1680"/>
              </a:spcBef>
            </a:pPr>
            <a:endParaRPr lang="en-US" sz="2000" dirty="0" smtClean="0"/>
          </a:p>
        </p:txBody>
      </p:sp>
      <p:pic>
        <p:nvPicPr>
          <p:cNvPr id="3" name="Picture 2" descr="Figure_All_EQ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32028"/>
            <a:ext cx="4114800" cy="31259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3657600"/>
            <a:ext cx="8915400" cy="32004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613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Conclusions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111621" name="Rectangle 5"/>
          <p:cNvSpPr txBox="1">
            <a:spLocks noChangeArrowheads="1"/>
          </p:cNvSpPr>
          <p:nvPr/>
        </p:nvSpPr>
        <p:spPr bwMode="auto">
          <a:xfrm>
            <a:off x="685800" y="762000"/>
            <a:ext cx="78486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We have simulated seismic wave propagation within the latest 3D velocity model of North Island and assessed the accuracy of the model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Compared to the 1D model, the 3D model fits observed waveforms better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Yet, the 3D model appears to be systematically faster than the real structure</a:t>
            </a:r>
          </a:p>
          <a:p>
            <a:pPr eaLnBrk="1" hangingPunct="1">
              <a:spcBef>
                <a:spcPts val="1680"/>
              </a:spcBef>
            </a:pPr>
            <a:endParaRPr lang="en-US" sz="2000" dirty="0" smtClean="0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 bwMode="auto">
          <a:xfrm>
            <a:off x="4343400" y="3810000"/>
            <a:ext cx="4724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 eaLnBrk="1" hangingPunct="1">
              <a:spcBef>
                <a:spcPts val="1680"/>
              </a:spcBef>
            </a:pPr>
            <a:r>
              <a:rPr lang="en-US" sz="2200" dirty="0" smtClean="0"/>
              <a:t>Future work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Include a latest 3D attenuation (Q) model and compare waveform amplitudes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r>
              <a:rPr lang="en-US" sz="2200" dirty="0" smtClean="0"/>
              <a:t>Improve the 3D velocity model by performing full-waveform inversion (Tape et al., 2009; 2010)</a:t>
            </a:r>
          </a:p>
          <a:p>
            <a:pPr eaLnBrk="1" hangingPunct="1">
              <a:spcBef>
                <a:spcPts val="1680"/>
              </a:spcBef>
            </a:pPr>
            <a:endParaRPr lang="en-US" sz="2000" dirty="0" smtClean="0"/>
          </a:p>
        </p:txBody>
      </p:sp>
      <p:pic>
        <p:nvPicPr>
          <p:cNvPr id="3" name="Picture 2" descr="Figure_All_EQ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32028"/>
            <a:ext cx="4114800" cy="31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2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Motivation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62000" y="5461337"/>
            <a:ext cx="7772400" cy="1015663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 smtClean="0"/>
              <a:t>Validate the 3D velocity model of North Island; </a:t>
            </a:r>
            <a:r>
              <a:rPr lang="en-US" sz="2000" dirty="0"/>
              <a:t>perform full wavefield simulations of earthquakes (4.0&lt;M&lt;5.5</a:t>
            </a:r>
            <a:r>
              <a:rPr lang="en-US" sz="2000" dirty="0" smtClean="0"/>
              <a:t>) using SPECFEM3D and quantify travel-time misfits between data and synthetics</a:t>
            </a:r>
            <a:endParaRPr lang="en-US" sz="20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62000" y="47244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Objective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3000"/>
            <a:ext cx="4683933" cy="25908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86000" y="3733800"/>
            <a:ext cx="198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smtClean="0"/>
              <a:t>(Graves </a:t>
            </a:r>
            <a:r>
              <a:rPr lang="en-US" sz="1600" dirty="0"/>
              <a:t>et al., </a:t>
            </a:r>
            <a:r>
              <a:rPr lang="en-US" sz="1600" dirty="0" smtClean="0"/>
              <a:t>2010)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600200" y="1447800"/>
            <a:ext cx="685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GMPE</a:t>
            </a:r>
            <a:endParaRPr lang="en-US" sz="1400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4648200" y="990600"/>
            <a:ext cx="4419600" cy="3733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Deterministic simulations of seismic wave propagation is a promising approach for </a:t>
            </a:r>
            <a:r>
              <a:rPr lang="en-US" sz="1800" dirty="0"/>
              <a:t>p</a:t>
            </a:r>
            <a:r>
              <a:rPr lang="en-US" sz="1800" dirty="0" smtClean="0"/>
              <a:t>robabilistic </a:t>
            </a:r>
            <a:r>
              <a:rPr lang="en-US" sz="1800" dirty="0"/>
              <a:t>seismic hazard </a:t>
            </a:r>
            <a:r>
              <a:rPr lang="en-US" sz="1800" dirty="0" smtClean="0"/>
              <a:t>analysis (PSHA)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Scenario earthquake modeling provides insights into source parameters controlling strong ground motion (e.g., in preparation for a potential M9 Hikurangi earthquake)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Ground motion = source + path (+ site)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An accurate and high-resolution velocity model is essential</a:t>
            </a:r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endParaRPr lang="en-US" sz="2200" dirty="0" smtClean="0"/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endParaRPr lang="en-US" sz="2000" dirty="0" smtClean="0"/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2971800" y="2590800"/>
            <a:ext cx="457200" cy="685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Rectangle 15"/>
          <p:cNvSpPr/>
          <p:nvPr/>
        </p:nvSpPr>
        <p:spPr>
          <a:xfrm>
            <a:off x="2514600" y="3200400"/>
            <a:ext cx="914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LA basin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1164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537913"/>
            <a:ext cx="6324600" cy="3243887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3D velocity model of North Island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3352800" y="762000"/>
            <a:ext cx="5486400" cy="2514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Body-</a:t>
            </a:r>
            <a:r>
              <a:rPr lang="en-US" sz="1800" dirty="0"/>
              <a:t>wave </a:t>
            </a:r>
            <a:r>
              <a:rPr lang="en-US" sz="1800" dirty="0" smtClean="0"/>
              <a:t>tomography, inverting for </a:t>
            </a:r>
            <a:r>
              <a:rPr lang="en-US" sz="1800" dirty="0" err="1" smtClean="0"/>
              <a:t>Vp</a:t>
            </a:r>
            <a:r>
              <a:rPr lang="en-US" sz="1800" dirty="0" smtClean="0"/>
              <a:t> </a:t>
            </a:r>
            <a:r>
              <a:rPr lang="en-US" sz="1800" dirty="0"/>
              <a:t>and </a:t>
            </a:r>
            <a:r>
              <a:rPr lang="en-US" sz="1800" dirty="0" err="1"/>
              <a:t>Vp</a:t>
            </a:r>
            <a:r>
              <a:rPr lang="en-US" sz="1800" dirty="0"/>
              <a:t>/</a:t>
            </a:r>
            <a:r>
              <a:rPr lang="en-US" sz="1800" dirty="0" smtClean="0"/>
              <a:t>Vs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Ray theory (</a:t>
            </a:r>
            <a:r>
              <a:rPr lang="en-US" sz="1800" b="1" dirty="0" smtClean="0"/>
              <a:t>infinite frequency approximation </a:t>
            </a:r>
            <a:r>
              <a:rPr lang="en-US" sz="1800" dirty="0" smtClean="0"/>
              <a:t>-</a:t>
            </a:r>
          </a:p>
          <a:p>
            <a:pPr eaLnBrk="1" hangingPunct="1">
              <a:spcBef>
                <a:spcPts val="300"/>
              </a:spcBef>
              <a:spcAft>
                <a:spcPts val="300"/>
              </a:spcAft>
            </a:pPr>
            <a:r>
              <a:rPr lang="en-US" sz="1800" dirty="0" smtClean="0"/>
              <a:t>       all </a:t>
            </a:r>
            <a:r>
              <a:rPr lang="en-US" sz="1800" dirty="0"/>
              <a:t>the sensitivity of the wave is confined to the </a:t>
            </a:r>
            <a:r>
              <a:rPr lang="en-US" sz="1800" dirty="0" smtClean="0"/>
              <a:t>ray)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High-velocity </a:t>
            </a:r>
            <a:r>
              <a:rPr lang="en-US" sz="1800" dirty="0" err="1" smtClean="0"/>
              <a:t>subducted</a:t>
            </a:r>
            <a:r>
              <a:rPr lang="en-US" sz="1800" dirty="0" smtClean="0"/>
              <a:t> slab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Low-velocity zone above the slab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Sedimentary basin (e.g., Wanganui)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/>
              <a:t>S</a:t>
            </a:r>
            <a:r>
              <a:rPr lang="en-US" sz="1800" dirty="0" smtClean="0"/>
              <a:t>ome small-scale patchy anomalies are artifacts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4200" y="3231178"/>
            <a:ext cx="3200400" cy="3502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(Eberhart</a:t>
            </a:r>
            <a:r>
              <a:rPr lang="en-US" sz="1600" dirty="0"/>
              <a:t>-</a:t>
            </a:r>
            <a:r>
              <a:rPr lang="en-US" sz="1600" dirty="0" smtClean="0"/>
              <a:t>Phillips et al., </a:t>
            </a:r>
            <a:r>
              <a:rPr lang="en-US" sz="1600" dirty="0"/>
              <a:t>2010; 2012)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10" y="762000"/>
            <a:ext cx="2503290" cy="27039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6218792" y="4847192"/>
            <a:ext cx="2819400" cy="44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488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620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 </a:t>
            </a:r>
            <a:r>
              <a:rPr lang="en-US" sz="2400" kern="0" dirty="0">
                <a:solidFill>
                  <a:schemeClr val="tx2"/>
                </a:solidFill>
                <a:ea typeface="+mj-ea"/>
                <a:cs typeface="+mj-cs"/>
              </a:rPr>
              <a:t>F</a:t>
            </a: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inite element mesh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2" name="Picture 1" descr="Screenshot from 2015-02-04 13:03: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39666"/>
            <a:ext cx="6477000" cy="50515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705600" y="1524000"/>
            <a:ext cx="1143000" cy="4572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1524000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Vs (m/s)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76200" y="3886200"/>
            <a:ext cx="48768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3D velocity model (Eberhart</a:t>
            </a:r>
            <a:r>
              <a:rPr lang="en-US" sz="1800" smtClean="0"/>
              <a:t>-Phillips </a:t>
            </a:r>
            <a:r>
              <a:rPr lang="en-US" sz="1800" dirty="0" smtClean="0"/>
              <a:t>et al., 2010; 2012); no attenuation so far.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/>
              <a:t>T</a:t>
            </a:r>
            <a:r>
              <a:rPr lang="en-US" sz="1800" dirty="0" smtClean="0"/>
              <a:t>opography </a:t>
            </a:r>
            <a:r>
              <a:rPr lang="en-US" sz="1800" dirty="0"/>
              <a:t>and bathymetry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Element size of 1.4 km on the surface, 350 m average node spacing; coarser mesh at greater depths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Total of ~70 million node points; one simulation takes ~1 h using 144 cores on NeSI</a:t>
            </a:r>
          </a:p>
          <a:p>
            <a:pPr marL="342900" indent="-342900" eaLnBrk="1" hangingPunct="1"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r>
              <a:rPr lang="en-US" sz="1800" dirty="0" smtClean="0"/>
              <a:t>Simulated waves are accurate down to 2.5 s</a:t>
            </a:r>
            <a:endParaRPr lang="en-US" sz="2200" dirty="0" smtClean="0"/>
          </a:p>
          <a:p>
            <a:pPr marL="342900" indent="-342900" eaLnBrk="1" hangingPunct="1">
              <a:spcBef>
                <a:spcPts val="1680"/>
              </a:spcBef>
              <a:buFontTx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1638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Full wavefield simulation movie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pic>
        <p:nvPicPr>
          <p:cNvPr id="2" name="M6.2_Eketahuna_2014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8532" y="1143000"/>
            <a:ext cx="7838268" cy="518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0" y="6858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>
                <a:solidFill>
                  <a:schemeClr val="tx2"/>
                </a:solidFill>
              </a:rPr>
              <a:t>2014 M6.2 </a:t>
            </a:r>
            <a:r>
              <a:rPr lang="en-US" sz="2400" kern="0" dirty="0" smtClean="0">
                <a:solidFill>
                  <a:schemeClr val="tx2"/>
                </a:solidFill>
              </a:rPr>
              <a:t>Eketahuna EQ (normal faulting event at depth of 25 km)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750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Full wavefield simulation movie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685800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kern="0" dirty="0">
                <a:solidFill>
                  <a:schemeClr val="tx2"/>
                </a:solidFill>
              </a:rPr>
              <a:t>2013 M6.5 Cook </a:t>
            </a:r>
            <a:r>
              <a:rPr lang="en-US" sz="2400" kern="0" dirty="0" smtClean="0">
                <a:solidFill>
                  <a:schemeClr val="tx2"/>
                </a:solidFill>
              </a:rPr>
              <a:t>Strait EQ (strike-slip event at depth of 12 km)</a:t>
            </a:r>
            <a:endParaRPr lang="en-US" sz="2400" dirty="0"/>
          </a:p>
        </p:txBody>
      </p:sp>
      <p:pic>
        <p:nvPicPr>
          <p:cNvPr id="3" name="M6.6_Cook_Strait_201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329" y="1143000"/>
            <a:ext cx="7883471" cy="521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8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85800" y="76200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GeoNet stations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1143000"/>
            <a:ext cx="281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schemeClr val="tx2"/>
                </a:solidFill>
              </a:rPr>
              <a:t>92 short-period stations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562600" y="116211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0" dirty="0" smtClean="0">
                <a:solidFill>
                  <a:schemeClr val="tx2"/>
                </a:solidFill>
              </a:rPr>
              <a:t>28 broadband stations</a:t>
            </a:r>
            <a:endParaRPr lang="en-US" sz="2000" dirty="0"/>
          </a:p>
        </p:txBody>
      </p:sp>
      <p:pic>
        <p:nvPicPr>
          <p:cNvPr id="2" name="Picture 1" descr="MapHH_Tal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543110"/>
            <a:ext cx="4229100" cy="3054350"/>
          </a:xfrm>
          <a:prstGeom prst="rect">
            <a:avLst/>
          </a:prstGeom>
        </p:spPr>
      </p:pic>
      <p:pic>
        <p:nvPicPr>
          <p:cNvPr id="8" name="Picture 7" descr="MapEH_Tal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43110"/>
            <a:ext cx="4229100" cy="30543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4953000"/>
            <a:ext cx="70866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7 M~5 events recorded at broadband and short-period stations</a:t>
            </a:r>
            <a:endParaRPr lang="en-US" sz="1600" kern="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Waveforms recorded at short-period stations are noisier for longer periods (T&gt;4 s)</a:t>
            </a:r>
            <a:endParaRPr lang="en-US" sz="1600" kern="0" dirty="0">
              <a:solidFill>
                <a:schemeClr val="tx2"/>
              </a:solidFill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kern="0" dirty="0" smtClean="0">
                <a:solidFill>
                  <a:schemeClr val="tx2"/>
                </a:solidFill>
              </a:rPr>
              <a:t>Use broadband stations only in this study</a:t>
            </a:r>
            <a:endParaRPr lang="en-US" sz="1600" kern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03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mp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45" y="1295400"/>
            <a:ext cx="5268155" cy="449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064" y="1371600"/>
            <a:ext cx="3622318" cy="2552953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33400" y="762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en-US" sz="2400" kern="0" dirty="0" smtClean="0">
                <a:solidFill>
                  <a:schemeClr val="tx2"/>
                </a:solidFill>
                <a:ea typeface="+mj-ea"/>
                <a:cs typeface="+mj-cs"/>
              </a:rPr>
              <a:t>Comparisons between data and synthetics using a M5.1 event </a:t>
            </a:r>
            <a:endParaRPr lang="en-US" sz="2400" kern="0" dirty="0">
              <a:solidFill>
                <a:schemeClr val="tx2"/>
              </a:solidFill>
              <a:ea typeface="+mj-ea"/>
              <a:cs typeface="+mj-c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8077200" y="2133600"/>
            <a:ext cx="457200" cy="53340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5791200" y="3962400"/>
            <a:ext cx="3352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kern="0" dirty="0" smtClean="0">
                <a:solidFill>
                  <a:schemeClr val="tx2"/>
                </a:solidFill>
              </a:rPr>
              <a:t>3-component displ. seismograms;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Data – black; </a:t>
            </a:r>
            <a:r>
              <a:rPr lang="en-US" sz="1600" kern="0" dirty="0" smtClean="0">
                <a:solidFill>
                  <a:srgbClr val="FF0000"/>
                </a:solidFill>
              </a:rPr>
              <a:t>Synthetics – red</a:t>
            </a:r>
            <a:r>
              <a:rPr lang="en-US" sz="1600" kern="0" dirty="0" smtClean="0">
                <a:solidFill>
                  <a:schemeClr val="tx2"/>
                </a:solidFill>
              </a:rPr>
              <a:t>;</a:t>
            </a:r>
          </a:p>
          <a:p>
            <a:r>
              <a:rPr lang="en-US" sz="1600" kern="0" dirty="0" smtClean="0">
                <a:solidFill>
                  <a:schemeClr val="tx2"/>
                </a:solidFill>
              </a:rPr>
              <a:t>Filter: 6 – 30 s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Complexity in data </a:t>
            </a:r>
            <a:r>
              <a:rPr lang="en-US" sz="1600" kern="0" dirty="0" smtClean="0">
                <a:solidFill>
                  <a:schemeClr val="tx2"/>
                </a:solidFill>
              </a:rPr>
              <a:t>is not </a:t>
            </a:r>
            <a:r>
              <a:rPr lang="en-US" sz="1600" kern="0" dirty="0">
                <a:solidFill>
                  <a:schemeClr val="tx2"/>
                </a:solidFill>
              </a:rPr>
              <a:t>captured by the 3D model</a:t>
            </a:r>
          </a:p>
          <a:p>
            <a:endParaRPr lang="en-US" sz="1600" kern="0" dirty="0" smtClean="0">
              <a:solidFill>
                <a:schemeClr val="tx2"/>
              </a:solidFill>
            </a:endParaRPr>
          </a:p>
          <a:p>
            <a:r>
              <a:rPr lang="en-US" sz="1600" kern="0" dirty="0">
                <a:solidFill>
                  <a:schemeClr val="tx2"/>
                </a:solidFill>
              </a:rPr>
              <a:t>1D synthetics do not fit data </a:t>
            </a:r>
            <a:r>
              <a:rPr lang="en-US" sz="1600" kern="0" dirty="0" smtClean="0">
                <a:solidFill>
                  <a:schemeClr val="tx2"/>
                </a:solidFill>
              </a:rPr>
              <a:t>well</a:t>
            </a:r>
            <a:endParaRPr lang="en-US" sz="1600" kern="0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>
            <a:stCxn id="9" idx="1"/>
          </p:cNvCxnSpPr>
          <p:nvPr/>
        </p:nvCxnSpPr>
        <p:spPr bwMode="auto">
          <a:xfrm flipH="1" flipV="1">
            <a:off x="4572000" y="2286000"/>
            <a:ext cx="1219200" cy="2707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>
            <a:stCxn id="9" idx="1"/>
          </p:cNvCxnSpPr>
          <p:nvPr/>
        </p:nvCxnSpPr>
        <p:spPr bwMode="auto">
          <a:xfrm flipH="1" flipV="1">
            <a:off x="4572000" y="3810000"/>
            <a:ext cx="1219200" cy="11834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Rectangle 1"/>
          <p:cNvSpPr/>
          <p:nvPr/>
        </p:nvSpPr>
        <p:spPr bwMode="auto">
          <a:xfrm>
            <a:off x="152400" y="1066800"/>
            <a:ext cx="2819400" cy="487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yriad Pro" charset="0"/>
              <a:ea typeface="ＭＳ Ｐゴシック" pitchFamily="28" charset="-128"/>
              <a:cs typeface="ＭＳ Ｐゴシック" pitchFamily="2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88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yriad Pro" charset="0"/>
            <a:ea typeface="ＭＳ Ｐゴシック" pitchFamily="28" charset="-128"/>
            <a:cs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Myriad Pro" charset="0"/>
            <a:ea typeface="ＭＳ Ｐゴシック" pitchFamily="28" charset="-128"/>
            <a:cs typeface="ＭＳ Ｐゴシック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23285</TotalTime>
  <Words>1229</Words>
  <Application>Microsoft Macintosh PowerPoint</Application>
  <PresentationFormat>On-screen Show (4:3)</PresentationFormat>
  <Paragraphs>162</Paragraphs>
  <Slides>24</Slides>
  <Notes>24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Blank Presentation</vt:lpstr>
      <vt:lpstr>Seismic wavefield simulations of earthquakes  in North Island of New Zealand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Office 2004 Test Drive User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the free surface and low-velocity layers on seismic and aseismic fault slip</dc:title>
  <dc:creator>Office 2004 Test Drive User</dc:creator>
  <cp:lastModifiedBy>Yoshihiro Kaneko</cp:lastModifiedBy>
  <cp:revision>1709</cp:revision>
  <cp:lastPrinted>2015-02-04T02:52:20Z</cp:lastPrinted>
  <dcterms:created xsi:type="dcterms:W3CDTF">2011-12-07T15:09:35Z</dcterms:created>
  <dcterms:modified xsi:type="dcterms:W3CDTF">2015-02-15T19:54:55Z</dcterms:modified>
</cp:coreProperties>
</file>